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  <p:sldId id="267" r:id="rId26"/>
    <p:sldId id="268" r:id="rId27"/>
    <p:sldId id="269" r:id="rId28"/>
  </p:sldIdLst>
  <p:sldSz cx="18288000" cy="10287000"/>
  <p:notesSz cx="6858000" cy="9144000"/>
  <p:embeddedFontLst>
    <p:embeddedFont>
      <p:font typeface="Anonymous Pro" charset="1" panose="02060609030202000504"/>
      <p:regular r:id="rId6"/>
    </p:embeddedFont>
    <p:embeddedFont>
      <p:font typeface="Anonymous Pro Bold" charset="1" panose="02060809030202000504"/>
      <p:regular r:id="rId7"/>
    </p:embeddedFont>
    <p:embeddedFont>
      <p:font typeface="Anonymous Pro Italics" charset="1" panose="02060609030202000504"/>
      <p:regular r:id="rId8"/>
    </p:embeddedFont>
    <p:embeddedFont>
      <p:font typeface="Anonymous Pro Bold Italics" charset="1" panose="020608090302020005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Bicubik" charset="1" panose="020005030200000200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24" Target="slides/slide10.xml" Type="http://schemas.openxmlformats.org/officeDocument/2006/relationships/slide"/><Relationship Id="rId25" Target="slides/slide11.xml" Type="http://schemas.openxmlformats.org/officeDocument/2006/relationships/slide"/><Relationship Id="rId26" Target="slides/slide12.xml" Type="http://schemas.openxmlformats.org/officeDocument/2006/relationships/slide"/><Relationship Id="rId27" Target="slides/slide13.xml" Type="http://schemas.openxmlformats.org/officeDocument/2006/relationships/slide"/><Relationship Id="rId28" Target="slides/slide14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jpe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pn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144000" y="1229133"/>
            <a:ext cx="7416030" cy="8029167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028700" y="8010491"/>
            <a:ext cx="6709375" cy="87836"/>
          </a:xfrm>
          <a:prstGeom prst="rect">
            <a:avLst/>
          </a:prstGeom>
          <a:solidFill>
            <a:srgbClr val="191919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028700" y="8810893"/>
            <a:ext cx="7622991" cy="447407"/>
            <a:chOff x="0" y="0"/>
            <a:chExt cx="10163988" cy="596543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24453"/>
              <a:ext cx="274167" cy="547637"/>
            </a:xfrm>
            <a:prstGeom prst="rect">
              <a:avLst/>
            </a:prstGeom>
          </p:spPr>
        </p:pic>
        <p:sp>
          <p:nvSpPr>
            <p:cNvPr name="TextBox 6" id="6"/>
            <p:cNvSpPr txBox="true"/>
            <p:nvPr/>
          </p:nvSpPr>
          <p:spPr>
            <a:xfrm rot="0">
              <a:off x="1320800" y="-57150"/>
              <a:ext cx="8843188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"/>
                </a:rPr>
                <a:t>Смирнова Анна, БПМИ194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880099" y="1028700"/>
            <a:ext cx="758402" cy="8108537"/>
            <a:chOff x="0" y="0"/>
            <a:chExt cx="1011203" cy="10811383"/>
          </a:xfrm>
        </p:grpSpPr>
        <p:sp>
          <p:nvSpPr>
            <p:cNvPr name="AutoShape 8" id="8"/>
            <p:cNvSpPr/>
            <p:nvPr/>
          </p:nvSpPr>
          <p:spPr>
            <a:xfrm rot="0"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5050270"/>
              <a:ext cx="1011203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 Bold"/>
                </a:rPr>
                <a:t>01</a:t>
              </a:r>
            </a:p>
          </p:txBody>
        </p:sp>
        <p:sp>
          <p:nvSpPr>
            <p:cNvPr name="AutoShape 10" id="10"/>
            <p:cNvSpPr/>
            <p:nvPr/>
          </p:nvSpPr>
          <p:spPr>
            <a:xfrm rot="0"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28700" y="2669058"/>
            <a:ext cx="11294881" cy="4627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5"/>
              </a:lnSpc>
              <a:spcBef>
                <a:spcPct val="0"/>
              </a:spcBef>
            </a:pPr>
            <a:r>
              <a:rPr lang="en-US" sz="6928">
                <a:solidFill>
                  <a:srgbClr val="191919"/>
                </a:solidFill>
                <a:latin typeface="Bicubik Bold"/>
              </a:rPr>
              <a:t>МЕРТОН РОБЕРТ. СОЦИАЛЬНАЯ ТЕОРИЯ И СОЦИАЛЬНАЯ СТРУКТУРА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AutoShape 3" id="3"/>
          <p:cNvSpPr/>
          <p:nvPr/>
        </p:nvSpPr>
        <p:spPr>
          <a:xfrm rot="0"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76191" y="4519954"/>
            <a:ext cx="8573443" cy="928227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49499" y="4825967"/>
            <a:ext cx="758402" cy="504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>
                <a:solidFill>
                  <a:srgbClr val="191919"/>
                </a:solidFill>
                <a:latin typeface="Anonymous Pro Bold"/>
              </a:rPr>
              <a:t>09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43200" y="2866397"/>
            <a:ext cx="13501603" cy="2464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84"/>
              </a:lnSpc>
              <a:spcBef>
                <a:spcPct val="0"/>
              </a:spcBef>
            </a:pPr>
            <a:r>
              <a:rPr lang="en-US" sz="3488" spc="-104">
                <a:solidFill>
                  <a:srgbClr val="A6A6A6"/>
                </a:solidFill>
                <a:latin typeface="Anonymous Pro"/>
              </a:rPr>
              <a:t>Учитывая такой институциональный акцент на признании и ува</a:t>
            </a:r>
            <a:r>
              <a:rPr lang="en-US" sz="3488" spc="-104">
                <a:solidFill>
                  <a:srgbClr val="A6A6A6"/>
                </a:solidFill>
                <a:latin typeface="Anonymous Pro"/>
              </a:rPr>
              <a:t>жении  как  единственном  праве  собственности  ученого  в  его  открытиях,  </a:t>
            </a:r>
            <a:r>
              <a:rPr lang="en-US" sz="3488" spc="-104">
                <a:solidFill>
                  <a:srgbClr val="191919"/>
                </a:solidFill>
                <a:latin typeface="Anonymous Pro"/>
              </a:rPr>
              <a:t>«нормальной»  реакцией  становится  </a:t>
            </a:r>
            <a:r>
              <a:rPr lang="en-US" sz="3488" spc="-104">
                <a:solidFill>
                  <a:srgbClr val="191919"/>
                </a:solidFill>
                <a:latin typeface="Anonymous Pro Bold"/>
              </a:rPr>
              <a:t>озабоченность  научным приоритетом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43200" y="1138293"/>
            <a:ext cx="16230600" cy="88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ВОПРОС ЗАЛУ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AutoShape 3" id="3"/>
          <p:cNvSpPr/>
          <p:nvPr/>
        </p:nvSpPr>
        <p:spPr>
          <a:xfrm rot="0"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76191" y="4519954"/>
            <a:ext cx="8573443" cy="9282271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743200" y="3165854"/>
            <a:ext cx="5970671" cy="5970671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49499" y="4825967"/>
            <a:ext cx="758402" cy="504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>
                <a:solidFill>
                  <a:srgbClr val="191919"/>
                </a:solidFill>
                <a:latin typeface="Anonymous Pro Bold"/>
              </a:rPr>
              <a:t>10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43200" y="1138293"/>
            <a:ext cx="16230600" cy="88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ВОПРОС ЗАЛУ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49499" y="4825967"/>
            <a:ext cx="758402" cy="504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>
                <a:solidFill>
                  <a:srgbClr val="191919"/>
                </a:solidFill>
                <a:latin typeface="Anonymous Pro Bold"/>
              </a:rPr>
              <a:t>11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2743200" y="3094256"/>
            <a:ext cx="12106646" cy="269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25"/>
              </a:lnSpc>
              <a:spcBef>
                <a:spcPct val="0"/>
              </a:spcBef>
            </a:pPr>
            <a:r>
              <a:rPr lang="en-US" sz="3875" spc="-116">
                <a:solidFill>
                  <a:srgbClr val="191919"/>
                </a:solidFill>
                <a:latin typeface="Anonymous Pro"/>
              </a:rPr>
              <a:t>Деятельности ученых подчинены строгому  полицейскому  надзору,  причем,  быть  может,  в  такой  степени, которой  нет  параллелей  нив  одной  другой  сфере  деятельности.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43200" y="1138293"/>
            <a:ext cx="16230600" cy="88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НЕЗАИНТЕРЕСОВАННОСТЬ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76191" y="4519954"/>
            <a:ext cx="8573443" cy="928227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743200" y="6835499"/>
            <a:ext cx="12478002" cy="1536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29"/>
              </a:lnSpc>
              <a:spcBef>
                <a:spcPct val="0"/>
              </a:spcBef>
            </a:pPr>
            <a:r>
              <a:rPr lang="en-US" sz="4378" spc="-131">
                <a:solidFill>
                  <a:srgbClr val="191919"/>
                </a:solidFill>
                <a:latin typeface="Anonymous Pro Bold"/>
              </a:rPr>
              <a:t>У ученого должна быть одна цель - бескорыстное желание познать истину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49499" y="4825967"/>
            <a:ext cx="758402" cy="504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>
                <a:solidFill>
                  <a:srgbClr val="191919"/>
                </a:solidFill>
                <a:latin typeface="Anonymous Pro Bold"/>
              </a:rPr>
              <a:t>12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2743200" y="3717051"/>
            <a:ext cx="12106646" cy="269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25"/>
              </a:lnSpc>
            </a:pPr>
            <a:r>
              <a:rPr lang="en-US" sz="3875" spc="-116">
                <a:solidFill>
                  <a:srgbClr val="191919"/>
                </a:solidFill>
                <a:latin typeface="Anonymous Pro"/>
              </a:rPr>
              <a:t>В  современном  тоталитарном  обществе  </a:t>
            </a:r>
          </a:p>
          <a:p>
            <a:pPr>
              <a:lnSpc>
                <a:spcPts val="5425"/>
              </a:lnSpc>
              <a:spcBef>
                <a:spcPct val="0"/>
              </a:spcBef>
            </a:pPr>
            <a:r>
              <a:rPr lang="en-US" sz="3875" spc="-116">
                <a:solidFill>
                  <a:srgbClr val="191919"/>
                </a:solidFill>
                <a:latin typeface="Anonymous Pro"/>
              </a:rPr>
              <a:t>и  антирационализм,  и  централиза</a:t>
            </a:r>
            <a:r>
              <a:rPr lang="en-US" sz="3875" spc="-116">
                <a:solidFill>
                  <a:srgbClr val="191919"/>
                </a:solidFill>
                <a:latin typeface="Anonymous Pro"/>
              </a:rPr>
              <a:t>ция  институционального  контроля  служат  ограничению  поля  научной деятельности.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43200" y="1114425"/>
            <a:ext cx="9334258" cy="1734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ОРГАНИЗОВАННЫЙ СКЕПТИЦИЗМ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76191" y="4519954"/>
            <a:ext cx="8573443" cy="928227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743200" y="7287120"/>
            <a:ext cx="11056437" cy="1840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54"/>
              </a:lnSpc>
              <a:spcBef>
                <a:spcPct val="0"/>
              </a:spcBef>
            </a:pPr>
            <a:r>
              <a:rPr lang="en-US" sz="3538" spc="-106">
                <a:solidFill>
                  <a:srgbClr val="BFBEBE"/>
                </a:solidFill>
                <a:latin typeface="Anonymous Pro"/>
              </a:rPr>
              <a:t>= скептицизм - философское направление, отрицающее всякую возможность достоверного познания объективной действительности.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49499" y="4825967"/>
            <a:ext cx="758402" cy="504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>
                <a:solidFill>
                  <a:srgbClr val="191919"/>
                </a:solidFill>
                <a:latin typeface="Anonymous Pro Bold"/>
              </a:rPr>
              <a:t>13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2743200" y="2746561"/>
            <a:ext cx="12106646" cy="6159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36618" indent="-418309" lvl="1">
              <a:lnSpc>
                <a:spcPts val="5425"/>
              </a:lnSpc>
              <a:buFont typeface="Arial"/>
              <a:buChar char="•"/>
            </a:pPr>
            <a:r>
              <a:rPr lang="en-US" sz="3875" spc="-116">
                <a:solidFill>
                  <a:srgbClr val="191919"/>
                </a:solidFill>
                <a:latin typeface="Anonymous Pro Bold"/>
              </a:rPr>
              <a:t>Универсальность</a:t>
            </a:r>
            <a:r>
              <a:rPr lang="en-US" sz="3875" spc="-116">
                <a:solidFill>
                  <a:srgbClr val="191919"/>
                </a:solidFill>
                <a:latin typeface="Anonymous Pro"/>
              </a:rPr>
              <a:t> - наука везде одинакова, нам неважны раса / пол и так далее</a:t>
            </a:r>
          </a:p>
          <a:p>
            <a:pPr marL="836618" indent="-418309" lvl="1">
              <a:lnSpc>
                <a:spcPts val="5425"/>
              </a:lnSpc>
              <a:buFont typeface="Arial"/>
              <a:buChar char="•"/>
            </a:pPr>
            <a:r>
              <a:rPr lang="en-US" sz="3875" spc="-116">
                <a:solidFill>
                  <a:srgbClr val="191919"/>
                </a:solidFill>
                <a:latin typeface="Anonymous Pro Bold"/>
              </a:rPr>
              <a:t>Коммунизм</a:t>
            </a:r>
            <a:r>
              <a:rPr lang="en-US" sz="3875" spc="-116">
                <a:solidFill>
                  <a:srgbClr val="191919"/>
                </a:solidFill>
                <a:latin typeface="Anonymous Pro"/>
              </a:rPr>
              <a:t> - все общее, знания в том числе</a:t>
            </a:r>
          </a:p>
          <a:p>
            <a:pPr marL="836618" indent="-418309" lvl="1">
              <a:lnSpc>
                <a:spcPts val="5425"/>
              </a:lnSpc>
              <a:buFont typeface="Arial"/>
              <a:buChar char="•"/>
            </a:pPr>
            <a:r>
              <a:rPr lang="en-US" sz="3875" spc="-116">
                <a:solidFill>
                  <a:srgbClr val="191919"/>
                </a:solidFill>
                <a:latin typeface="Anonymous Pro Bold"/>
              </a:rPr>
              <a:t>Незаинтересованность</a:t>
            </a:r>
            <a:r>
              <a:rPr lang="en-US" sz="3875" spc="-116">
                <a:solidFill>
                  <a:srgbClr val="191919"/>
                </a:solidFill>
                <a:latin typeface="Anonymous Pro"/>
              </a:rPr>
              <a:t> - бескорыстный поиск истины, никакой личной выгоды</a:t>
            </a:r>
          </a:p>
          <a:p>
            <a:pPr marL="836618" indent="-418309" lvl="1">
              <a:lnSpc>
                <a:spcPts val="5425"/>
              </a:lnSpc>
              <a:spcBef>
                <a:spcPct val="0"/>
              </a:spcBef>
              <a:buFont typeface="Arial"/>
              <a:buChar char="•"/>
            </a:pPr>
            <a:r>
              <a:rPr lang="en-US" sz="3875" spc="-116">
                <a:solidFill>
                  <a:srgbClr val="191919"/>
                </a:solidFill>
                <a:latin typeface="Anonymous Pro Bold"/>
              </a:rPr>
              <a:t>Организационный скептицизм</a:t>
            </a:r>
            <a:r>
              <a:rPr lang="en-US" sz="3875" spc="-116">
                <a:solidFill>
                  <a:srgbClr val="191919"/>
                </a:solidFill>
                <a:latin typeface="Anonymous Pro"/>
              </a:rPr>
              <a:t> - обязанность ученого проверять достоверность того, что он берет от предшественников и унитывать прошлые ограничения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43200" y="1138277"/>
            <a:ext cx="9334258" cy="88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ИТОГ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76191" y="4519954"/>
            <a:ext cx="8573443" cy="92822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880099" y="1089288"/>
            <a:ext cx="758402" cy="8108537"/>
            <a:chOff x="0" y="0"/>
            <a:chExt cx="1011203" cy="10811383"/>
          </a:xfrm>
        </p:grpSpPr>
        <p:sp>
          <p:nvSpPr>
            <p:cNvPr name="AutoShape 3" id="3"/>
            <p:cNvSpPr/>
            <p:nvPr/>
          </p:nvSpPr>
          <p:spPr>
            <a:xfrm rot="0"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5050270"/>
              <a:ext cx="1011203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 Bold"/>
                </a:rPr>
                <a:t>02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81061" y="1028700"/>
            <a:ext cx="8115300" cy="2700410"/>
            <a:chOff x="0" y="0"/>
            <a:chExt cx="10820400" cy="3600547"/>
          </a:xfrm>
        </p:grpSpPr>
        <p:sp>
          <p:nvSpPr>
            <p:cNvPr name="AutoShape 7" id="7"/>
            <p:cNvSpPr/>
            <p:nvPr/>
          </p:nvSpPr>
          <p:spPr>
            <a:xfrm rot="0">
              <a:off x="0" y="3425029"/>
              <a:ext cx="10820400" cy="175519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95250"/>
              <a:ext cx="10820400" cy="29233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320"/>
                </a:lnSpc>
              </a:pPr>
              <a:r>
                <a:rPr lang="en-US" sz="8000">
                  <a:solidFill>
                    <a:srgbClr val="191919"/>
                  </a:solidFill>
                  <a:latin typeface="Bicubik"/>
                </a:rPr>
                <a:t>МЕРТОН РОБЕРТ</a:t>
              </a: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4229704"/>
            <a:ext cx="205625" cy="410728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707490" y="4088548"/>
            <a:ext cx="7240607" cy="5108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13"/>
              </a:lnSpc>
            </a:pPr>
            <a:r>
              <a:rPr lang="en-US" sz="3223" spc="-96">
                <a:solidFill>
                  <a:srgbClr val="191919"/>
                </a:solidFill>
                <a:latin typeface="Anonymous Pro"/>
              </a:rPr>
              <a:t>1910 — 2003 </a:t>
            </a:r>
          </a:p>
          <a:p>
            <a:pPr>
              <a:lnSpc>
                <a:spcPts val="4513"/>
              </a:lnSpc>
            </a:pPr>
          </a:p>
          <a:p>
            <a:pPr>
              <a:lnSpc>
                <a:spcPts val="4513"/>
              </a:lnSpc>
            </a:pPr>
            <a:r>
              <a:rPr lang="en-US" sz="3223" spc="-96">
                <a:solidFill>
                  <a:srgbClr val="191919"/>
                </a:solidFill>
                <a:latin typeface="Anonymous Pro"/>
              </a:rPr>
              <a:t>Один из самых известных американских социологов XX века.</a:t>
            </a:r>
          </a:p>
          <a:p>
            <a:pPr>
              <a:lnSpc>
                <a:spcPts val="4513"/>
              </a:lnSpc>
              <a:spcBef>
                <a:spcPct val="0"/>
              </a:spcBef>
            </a:pPr>
            <a:r>
              <a:rPr lang="en-US" sz="3223" spc="-96">
                <a:solidFill>
                  <a:srgbClr val="191919"/>
                </a:solidFill>
                <a:latin typeface="Anonymous Pro"/>
              </a:rPr>
              <a:t>«Мертон формирует основы социологического анализа науки как особого социального института с присущими ему ценностно-нормативными регулятивами»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rcRect l="13981" t="0" r="13139" b="0"/>
          <a:stretch>
            <a:fillRect/>
          </a:stretch>
        </p:blipFill>
        <p:spPr>
          <a:xfrm flipH="false" flipV="false" rot="0">
            <a:off x="10478407" y="1089288"/>
            <a:ext cx="5628639" cy="8108423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533603" y="5649478"/>
            <a:ext cx="8573443" cy="9282271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7"/>
          <a:srcRect l="6706" t="0" r="6706" b="0"/>
          <a:stretch>
            <a:fillRect/>
          </a:stretch>
        </p:blipFill>
        <p:spPr>
          <a:xfrm flipH="false" flipV="false" rot="0">
            <a:off x="10478407" y="1089288"/>
            <a:ext cx="5628639" cy="8169012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8"/>
          <a:srcRect l="7834" t="0" r="8584" b="0"/>
          <a:stretch>
            <a:fillRect/>
          </a:stretch>
        </p:blipFill>
        <p:spPr>
          <a:xfrm flipH="false" flipV="false" rot="0">
            <a:off x="10478407" y="1089288"/>
            <a:ext cx="5628639" cy="8169012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9"/>
          <a:srcRect l="1146" t="0" r="1146" b="0"/>
          <a:stretch>
            <a:fillRect/>
          </a:stretch>
        </p:blipFill>
        <p:spPr>
          <a:xfrm flipH="false" flipV="false" rot="0">
            <a:off x="10478407" y="1028700"/>
            <a:ext cx="562863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1026" y="762461"/>
            <a:ext cx="8092974" cy="876207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5833446"/>
            <a:ext cx="8115300" cy="3424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6"/>
              </a:lnSpc>
            </a:pPr>
            <a:r>
              <a:rPr lang="en-US" sz="6400">
                <a:solidFill>
                  <a:srgbClr val="191919"/>
                </a:solidFill>
                <a:latin typeface="Bicubik Bold"/>
              </a:rPr>
              <a:t>ЧТО ИЗУЧАЕТ СОЦИОЛОГИЯ НАУКИ?</a:t>
            </a:r>
          </a:p>
          <a:p>
            <a:pPr>
              <a:lnSpc>
                <a:spcPts val="6655"/>
              </a:lnSpc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293820" y="2287177"/>
            <a:ext cx="205625" cy="410728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0021134" y="1283080"/>
            <a:ext cx="7514746" cy="7720841"/>
            <a:chOff x="0" y="0"/>
            <a:chExt cx="10019661" cy="1029445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85725"/>
              <a:ext cx="10019661" cy="8086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124"/>
                </a:lnSpc>
                <a:spcBef>
                  <a:spcPct val="0"/>
                </a:spcBef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247998"/>
              <a:ext cx="10019661" cy="90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63"/>
                </a:lnSpc>
                <a:spcBef>
                  <a:spcPct val="0"/>
                </a:spcBef>
              </a:pPr>
              <a:r>
                <a:rPr lang="en-US" sz="2973" spc="-89" u="sng">
                  <a:solidFill>
                    <a:srgbClr val="191919"/>
                  </a:solidFill>
                  <a:latin typeface="Anonymous Pro Bold"/>
                </a:rPr>
                <a:t>Предметом</a:t>
              </a:r>
              <a:r>
                <a:rPr lang="en-US" sz="2973" spc="-89">
                  <a:solidFill>
                    <a:srgbClr val="191919"/>
                  </a:solidFill>
                  <a:latin typeface="Anonymous Pro"/>
                </a:rPr>
                <a:t> социологии науки в самом широком смысле является динамическая взаимозависимость между наукой как постоянной соци</a:t>
              </a:r>
              <a:r>
                <a:rPr lang="en-US" sz="2973" spc="-89">
                  <a:solidFill>
                    <a:srgbClr val="191919"/>
                  </a:solidFill>
                  <a:latin typeface="Anonymous Pro"/>
                </a:rPr>
                <a:t>альной деятельностью, в которой рождаются культурные и цивилизационные  продукты,  и  окружающей  социальной  структурой.  </a:t>
              </a:r>
              <a:r>
                <a:rPr lang="en-US" sz="2973" spc="-89" u="sng">
                  <a:solidFill>
                    <a:srgbClr val="191919"/>
                  </a:solidFill>
                  <a:latin typeface="Anonymous Pro Bold"/>
                </a:rPr>
                <a:t>Объектом</a:t>
              </a:r>
              <a:r>
                <a:rPr lang="en-US" sz="2973" spc="-89">
                  <a:solidFill>
                    <a:srgbClr val="191919"/>
                  </a:solidFill>
                  <a:latin typeface="Anonymous Pro"/>
                </a:rPr>
                <a:t> изучения для нее служат взаимные связи между наукой и обществом, и те, кто всерьез посвятил себя исследованиям в области социологии науки, были вынуждены это признать.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7015476" y="-1638886"/>
            <a:ext cx="11909353" cy="1289398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649811" y="3328278"/>
            <a:ext cx="14429087" cy="369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97"/>
              </a:lnSpc>
              <a:spcBef>
                <a:spcPct val="0"/>
              </a:spcBef>
            </a:pPr>
            <a:r>
              <a:rPr lang="en-US" sz="5574">
                <a:solidFill>
                  <a:srgbClr val="191919"/>
                </a:solidFill>
                <a:latin typeface="Bicubik Bold"/>
              </a:rPr>
              <a:t>«</a:t>
            </a:r>
            <a:r>
              <a:rPr lang="en-US" sz="5574">
                <a:solidFill>
                  <a:srgbClr val="191919"/>
                </a:solidFill>
                <a:latin typeface="Bicubik Bold"/>
              </a:rPr>
              <a:t>ЭТОС НАУКИ — ЭТО АФФЕКТИВНО ОКРАШЕННЫЙ КОМПЛЕКС ЦЕННОСТЕЙ И НОРМ,  СЧИТАЮЩИЙСЯ  ОБЯЗАТЕЛЬНЫМ  ДЛЯ  ЧЕЛОВЕКА  НАУКИ».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3830" r="0" b="17996"/>
          <a:stretch>
            <a:fillRect/>
          </a:stretch>
        </p:blipFill>
        <p:spPr>
          <a:xfrm flipH="false" flipV="false" rot="0">
            <a:off x="3488497" y="4329812"/>
            <a:ext cx="11311006" cy="492848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7015476" y="-1638886"/>
            <a:ext cx="11909353" cy="12893984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1114425"/>
            <a:ext cx="16230600" cy="2579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ЧТО ТАКОЕ ЭТОС НАУКИ И КАКИЕ НОРМЫ ЭТОСА НАУКИ ВЫДЕЛЯЕТ Р. МЕРТОН?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49499" y="4825967"/>
            <a:ext cx="758402" cy="504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>
                <a:solidFill>
                  <a:srgbClr val="191919"/>
                </a:solidFill>
                <a:latin typeface="Anonymous Pro Bold"/>
              </a:rPr>
              <a:t>05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2743200" y="3191776"/>
            <a:ext cx="12275850" cy="2243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6"/>
              </a:lnSpc>
              <a:spcBef>
                <a:spcPct val="0"/>
              </a:spcBef>
            </a:pPr>
            <a:r>
              <a:rPr lang="en-US" sz="3219" spc="-96">
                <a:solidFill>
                  <a:srgbClr val="191919"/>
                </a:solidFill>
                <a:latin typeface="Anonymous Pro"/>
              </a:rPr>
              <a:t>Претензии на истину, каким бы ни был их источник, должны быть подчинены  заранее установленным безличным кри</a:t>
            </a:r>
            <a:r>
              <a:rPr lang="en-US" sz="3219" spc="-96">
                <a:solidFill>
                  <a:srgbClr val="191919"/>
                </a:solidFill>
                <a:latin typeface="Anonymous Pro"/>
              </a:rPr>
              <a:t>териям: должны согласовываться с наблюдением и ранее подтвержденным знанием.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43200" y="1138277"/>
            <a:ext cx="16230600" cy="889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УНИВЕРСАЛИЗМ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76191" y="4519954"/>
            <a:ext cx="8573443" cy="928227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49499" y="4825967"/>
            <a:ext cx="758402" cy="504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>
                <a:solidFill>
                  <a:srgbClr val="191919"/>
                </a:solidFill>
                <a:latin typeface="Anonymous Pro Bold"/>
              </a:rPr>
              <a:t>06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2743200" y="3468515"/>
            <a:ext cx="13141098" cy="2017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25"/>
              </a:lnSpc>
              <a:spcBef>
                <a:spcPct val="0"/>
              </a:spcBef>
            </a:pPr>
            <a:r>
              <a:rPr lang="en-US" sz="3875" spc="-116">
                <a:solidFill>
                  <a:srgbClr val="191919"/>
                </a:solidFill>
                <a:latin typeface="Anonymous Pro"/>
              </a:rPr>
              <a:t>Ограничивать доступ к научной карьере на каких-либо иных основаниях, кроме не</a:t>
            </a:r>
            <a:r>
              <a:rPr lang="en-US" sz="3875" spc="-116">
                <a:solidFill>
                  <a:srgbClr val="191919"/>
                </a:solidFill>
                <a:latin typeface="Anonymous Pro"/>
              </a:rPr>
              <a:t>достатка компетентности, значит наносить ущерб приумножению знания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43200" y="1138293"/>
            <a:ext cx="16230600" cy="88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АКТУАЛЬНО :)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76191" y="4519954"/>
            <a:ext cx="8573443" cy="928227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743200" y="6604701"/>
            <a:ext cx="11782426" cy="2017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25"/>
              </a:lnSpc>
            </a:pPr>
            <a:r>
              <a:rPr lang="en-US" sz="3875" spc="-116">
                <a:solidFill>
                  <a:srgbClr val="191919"/>
                </a:solidFill>
                <a:latin typeface="Anonymous Pro"/>
              </a:rPr>
              <a:t>Универсализм  лицемерно утверждается в теории и подавляется на практике.</a:t>
            </a:r>
          </a:p>
          <a:p>
            <a:pPr>
              <a:lnSpc>
                <a:spcPts val="542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AutoShape 3" id="3"/>
          <p:cNvSpPr/>
          <p:nvPr/>
        </p:nvSpPr>
        <p:spPr>
          <a:xfrm rot="0"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76191" y="4519954"/>
            <a:ext cx="8573443" cy="9282271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743200" y="3748509"/>
            <a:ext cx="5509791" cy="5509791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49499" y="4825967"/>
            <a:ext cx="758402" cy="504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>
                <a:solidFill>
                  <a:srgbClr val="191919"/>
                </a:solidFill>
                <a:latin typeface="Anonymous Pro Bold"/>
              </a:rPr>
              <a:t>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43200" y="2205794"/>
            <a:ext cx="9795241" cy="1018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02"/>
              </a:lnSpc>
              <a:spcBef>
                <a:spcPct val="0"/>
              </a:spcBef>
            </a:pPr>
            <a:r>
              <a:rPr lang="en-US" sz="5930" spc="-177">
                <a:solidFill>
                  <a:srgbClr val="191919"/>
                </a:solidFill>
                <a:latin typeface="Anonymous Pro"/>
              </a:rPr>
              <a:t>= общее владение благами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43200" y="1138293"/>
            <a:ext cx="16230600" cy="88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КОММУНИЗМ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4412" y="1052552"/>
            <a:ext cx="28575" cy="3009900"/>
          </a:xfrm>
          <a:prstGeom prst="rect">
            <a:avLst/>
          </a:prstGeom>
          <a:solidFill>
            <a:srgbClr val="191919"/>
          </a:solidFill>
        </p:spPr>
      </p:sp>
      <p:sp>
        <p:nvSpPr>
          <p:cNvPr name="AutoShape 3" id="3"/>
          <p:cNvSpPr/>
          <p:nvPr/>
        </p:nvSpPr>
        <p:spPr>
          <a:xfrm rot="0">
            <a:off x="1014412" y="6151189"/>
            <a:ext cx="28575" cy="3009900"/>
          </a:xfrm>
          <a:prstGeom prst="rect">
            <a:avLst/>
          </a:prstGeom>
          <a:solidFill>
            <a:srgbClr val="191919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176191" y="4519954"/>
            <a:ext cx="8573443" cy="928227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49499" y="4825967"/>
            <a:ext cx="758402" cy="504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7"/>
              </a:lnSpc>
              <a:spcBef>
                <a:spcPct val="0"/>
              </a:spcBef>
            </a:pPr>
            <a:r>
              <a:rPr lang="en-US" sz="2998">
                <a:solidFill>
                  <a:srgbClr val="191919"/>
                </a:solidFill>
                <a:latin typeface="Anonymous Pro Bold"/>
              </a:rPr>
              <a:t>08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43200" y="3036515"/>
            <a:ext cx="13501603" cy="2464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84"/>
              </a:lnSpc>
              <a:spcBef>
                <a:spcPct val="0"/>
              </a:spcBef>
            </a:pPr>
            <a:r>
              <a:rPr lang="en-US" sz="3488" spc="-104">
                <a:solidFill>
                  <a:srgbClr val="191919"/>
                </a:solidFill>
                <a:latin typeface="Anonymous Pro"/>
              </a:rPr>
              <a:t>Учитывая такой институциональный акцент на признании и ува</a:t>
            </a:r>
            <a:r>
              <a:rPr lang="en-US" sz="3488" spc="-104">
                <a:solidFill>
                  <a:srgbClr val="191919"/>
                </a:solidFill>
                <a:latin typeface="Anonymous Pro"/>
              </a:rPr>
              <a:t>жении  как  единственном  праве  собственности  ученого  в  его  открытиях,  «нормальной»  реакцией  становится  </a:t>
            </a:r>
            <a:r>
              <a:rPr lang="en-US" sz="3488" spc="-104">
                <a:solidFill>
                  <a:srgbClr val="191919"/>
                </a:solidFill>
                <a:latin typeface="Anonymous Pro Bold"/>
              </a:rPr>
              <a:t>озабоченность  научным приоритетом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43200" y="1138293"/>
            <a:ext cx="16230600" cy="88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5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КОММУНИЗМ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43200" y="6509379"/>
            <a:ext cx="11676004" cy="1815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84"/>
              </a:lnSpc>
              <a:spcBef>
                <a:spcPct val="0"/>
              </a:spcBef>
            </a:pPr>
            <a:r>
              <a:rPr lang="en-US" sz="3488" spc="-104">
                <a:solidFill>
                  <a:srgbClr val="191919"/>
                </a:solidFill>
                <a:latin typeface="Anonymous Pro"/>
              </a:rPr>
              <a:t>Коммунизм  научного  этоса  несовместим  с  определением  технологии  как  «частной  собственности»  в  капиталистической  экономике. 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DAFSkGbsLco</dc:identifier>
  <dcterms:modified xsi:type="dcterms:W3CDTF">2011-08-01T06:04:30Z</dcterms:modified>
  <cp:revision>1</cp:revision>
  <dc:title>Философия</dc:title>
</cp:coreProperties>
</file>

<file path=docProps/thumbnail.jpeg>
</file>